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ylor Clayton" initials="" lastIdx="8" clrIdx="0"/>
  <p:cmAuthor id="1" name="m malloy" initials="mm" lastIdx="7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B6D"/>
    <a:srgbClr val="3B529E"/>
    <a:srgbClr val="F7991B"/>
    <a:srgbClr val="99A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>
      <p:cViewPr>
        <p:scale>
          <a:sx n="152" d="100"/>
          <a:sy n="152" d="100"/>
        </p:scale>
        <p:origin x="520" y="19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91" y="4428554"/>
            <a:ext cx="2955033" cy="197002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97890" y="6260121"/>
            <a:ext cx="6400800" cy="1010629"/>
          </a:xfrm>
          <a:custGeom>
            <a:avLst/>
            <a:gdLst/>
            <a:ahLst/>
            <a:cxnLst/>
            <a:rect l="l" t="t" r="r" b="b"/>
            <a:pathLst>
              <a:path w="6400800" h="1010629">
                <a:moveTo>
                  <a:pt x="6400800" y="1010629"/>
                </a:moveTo>
                <a:lnTo>
                  <a:pt x="6400800" y="98896"/>
                </a:lnTo>
                <a:lnTo>
                  <a:pt x="5933672" y="65845"/>
                </a:lnTo>
                <a:lnTo>
                  <a:pt x="5481942" y="40033"/>
                </a:lnTo>
                <a:lnTo>
                  <a:pt x="5045623" y="21002"/>
                </a:lnTo>
                <a:lnTo>
                  <a:pt x="4624730" y="8292"/>
                </a:lnTo>
                <a:lnTo>
                  <a:pt x="4219277" y="1444"/>
                </a:lnTo>
                <a:lnTo>
                  <a:pt x="3829278" y="0"/>
                </a:lnTo>
                <a:lnTo>
                  <a:pt x="3454748" y="3500"/>
                </a:lnTo>
                <a:lnTo>
                  <a:pt x="3095701" y="11486"/>
                </a:lnTo>
                <a:lnTo>
                  <a:pt x="2752151" y="23499"/>
                </a:lnTo>
                <a:lnTo>
                  <a:pt x="2424112" y="39079"/>
                </a:lnTo>
                <a:lnTo>
                  <a:pt x="2111599" y="57769"/>
                </a:lnTo>
                <a:lnTo>
                  <a:pt x="1814626" y="79109"/>
                </a:lnTo>
                <a:lnTo>
                  <a:pt x="1533208" y="102640"/>
                </a:lnTo>
                <a:lnTo>
                  <a:pt x="1267358" y="127903"/>
                </a:lnTo>
                <a:lnTo>
                  <a:pt x="1017091" y="154439"/>
                </a:lnTo>
                <a:lnTo>
                  <a:pt x="782421" y="181790"/>
                </a:lnTo>
                <a:lnTo>
                  <a:pt x="563363" y="209496"/>
                </a:lnTo>
                <a:lnTo>
                  <a:pt x="359930" y="237099"/>
                </a:lnTo>
                <a:lnTo>
                  <a:pt x="172138" y="264139"/>
                </a:lnTo>
                <a:lnTo>
                  <a:pt x="0" y="290158"/>
                </a:lnTo>
                <a:lnTo>
                  <a:pt x="0" y="1010629"/>
                </a:lnTo>
                <a:lnTo>
                  <a:pt x="6400800" y="1010629"/>
                </a:lnTo>
                <a:close/>
              </a:path>
            </a:pathLst>
          </a:custGeom>
          <a:solidFill>
            <a:srgbClr val="F7991B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4845431" y="2800350"/>
            <a:ext cx="2241169" cy="4457700"/>
          </a:xfrm>
          <a:custGeom>
            <a:avLst/>
            <a:gdLst/>
            <a:ahLst/>
            <a:cxnLst/>
            <a:rect l="l" t="t" r="r" b="b"/>
            <a:pathLst>
              <a:path w="2241169" h="4457700">
                <a:moveTo>
                  <a:pt x="0" y="4457700"/>
                </a:moveTo>
                <a:lnTo>
                  <a:pt x="2241169" y="4457700"/>
                </a:lnTo>
                <a:lnTo>
                  <a:pt x="2241169" y="0"/>
                </a:lnTo>
                <a:lnTo>
                  <a:pt x="0" y="0"/>
                </a:lnTo>
                <a:lnTo>
                  <a:pt x="0" y="4457700"/>
                </a:lnTo>
                <a:close/>
              </a:path>
            </a:pathLst>
          </a:custGeom>
          <a:solidFill>
            <a:srgbClr val="3B529E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685800" y="6301479"/>
            <a:ext cx="6391402" cy="247402"/>
          </a:xfrm>
          <a:custGeom>
            <a:avLst/>
            <a:gdLst/>
            <a:ahLst/>
            <a:cxnLst/>
            <a:rect l="l" t="t" r="r" b="b"/>
            <a:pathLst>
              <a:path w="6391402" h="247402">
                <a:moveTo>
                  <a:pt x="0" y="218700"/>
                </a:moveTo>
                <a:lnTo>
                  <a:pt x="353776" y="169135"/>
                </a:lnTo>
                <a:lnTo>
                  <a:pt x="705406" y="126489"/>
                </a:lnTo>
                <a:lnTo>
                  <a:pt x="1054649" y="90504"/>
                </a:lnTo>
                <a:lnTo>
                  <a:pt x="1401261" y="60922"/>
                </a:lnTo>
                <a:lnTo>
                  <a:pt x="1744999" y="37483"/>
                </a:lnTo>
                <a:lnTo>
                  <a:pt x="2085622" y="19930"/>
                </a:lnTo>
                <a:lnTo>
                  <a:pt x="2422887" y="8004"/>
                </a:lnTo>
                <a:lnTo>
                  <a:pt x="2756552" y="1447"/>
                </a:lnTo>
                <a:lnTo>
                  <a:pt x="3086373" y="0"/>
                </a:lnTo>
                <a:lnTo>
                  <a:pt x="3412108" y="3404"/>
                </a:lnTo>
                <a:lnTo>
                  <a:pt x="3733516" y="11400"/>
                </a:lnTo>
                <a:lnTo>
                  <a:pt x="4050353" y="23732"/>
                </a:lnTo>
                <a:lnTo>
                  <a:pt x="4362376" y="40139"/>
                </a:lnTo>
                <a:lnTo>
                  <a:pt x="4669344" y="60364"/>
                </a:lnTo>
                <a:lnTo>
                  <a:pt x="4971014" y="84148"/>
                </a:lnTo>
                <a:lnTo>
                  <a:pt x="5267143" y="111232"/>
                </a:lnTo>
                <a:lnTo>
                  <a:pt x="5557488" y="141358"/>
                </a:lnTo>
                <a:lnTo>
                  <a:pt x="5841808" y="174267"/>
                </a:lnTo>
                <a:lnTo>
                  <a:pt x="6119860" y="209702"/>
                </a:lnTo>
                <a:lnTo>
                  <a:pt x="6391402" y="247402"/>
                </a:lnTo>
              </a:path>
            </a:pathLst>
          </a:custGeom>
          <a:ln w="635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24791" y="6270820"/>
            <a:ext cx="6391402" cy="344380"/>
          </a:xfrm>
          <a:custGeom>
            <a:avLst/>
            <a:gdLst/>
            <a:ahLst/>
            <a:cxnLst/>
            <a:rect l="l" t="t" r="r" b="b"/>
            <a:pathLst>
              <a:path w="6391402" h="344380">
                <a:moveTo>
                  <a:pt x="0" y="344380"/>
                </a:moveTo>
                <a:lnTo>
                  <a:pt x="351513" y="281924"/>
                </a:lnTo>
                <a:lnTo>
                  <a:pt x="701120" y="226445"/>
                </a:lnTo>
                <a:lnTo>
                  <a:pt x="1048577" y="177693"/>
                </a:lnTo>
                <a:lnTo>
                  <a:pt x="1393641" y="135420"/>
                </a:lnTo>
                <a:lnTo>
                  <a:pt x="1736070" y="99377"/>
                </a:lnTo>
                <a:lnTo>
                  <a:pt x="2075621" y="69315"/>
                </a:lnTo>
                <a:lnTo>
                  <a:pt x="2412053" y="44984"/>
                </a:lnTo>
                <a:lnTo>
                  <a:pt x="2745122" y="26136"/>
                </a:lnTo>
                <a:lnTo>
                  <a:pt x="3074586" y="12522"/>
                </a:lnTo>
                <a:lnTo>
                  <a:pt x="3400202" y="3893"/>
                </a:lnTo>
                <a:lnTo>
                  <a:pt x="3721729" y="0"/>
                </a:lnTo>
                <a:lnTo>
                  <a:pt x="4038923" y="593"/>
                </a:lnTo>
                <a:lnTo>
                  <a:pt x="4351541" y="5424"/>
                </a:lnTo>
                <a:lnTo>
                  <a:pt x="4659343" y="14244"/>
                </a:lnTo>
                <a:lnTo>
                  <a:pt x="4962084" y="26805"/>
                </a:lnTo>
                <a:lnTo>
                  <a:pt x="5259523" y="42855"/>
                </a:lnTo>
                <a:lnTo>
                  <a:pt x="5551416" y="62148"/>
                </a:lnTo>
                <a:lnTo>
                  <a:pt x="5837522" y="84434"/>
                </a:lnTo>
                <a:lnTo>
                  <a:pt x="6117598" y="109464"/>
                </a:lnTo>
                <a:lnTo>
                  <a:pt x="6391402" y="136989"/>
                </a:lnTo>
              </a:path>
            </a:pathLst>
          </a:custGeom>
          <a:ln w="635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5800" y="6113718"/>
            <a:ext cx="6391402" cy="301178"/>
          </a:xfrm>
          <a:custGeom>
            <a:avLst/>
            <a:gdLst/>
            <a:ahLst/>
            <a:cxnLst/>
            <a:rect l="l" t="t" r="r" b="b"/>
            <a:pathLst>
              <a:path w="6391402" h="301178">
                <a:moveTo>
                  <a:pt x="6391402" y="170495"/>
                </a:moveTo>
                <a:lnTo>
                  <a:pt x="6118051" y="139146"/>
                </a:lnTo>
                <a:lnTo>
                  <a:pt x="5838379" y="110334"/>
                </a:lnTo>
                <a:lnTo>
                  <a:pt x="5552631" y="84301"/>
                </a:lnTo>
                <a:lnTo>
                  <a:pt x="5261047" y="61289"/>
                </a:lnTo>
                <a:lnTo>
                  <a:pt x="4963870" y="41539"/>
                </a:lnTo>
                <a:lnTo>
                  <a:pt x="4661343" y="25293"/>
                </a:lnTo>
                <a:lnTo>
                  <a:pt x="4353708" y="12794"/>
                </a:lnTo>
                <a:lnTo>
                  <a:pt x="4041209" y="4282"/>
                </a:lnTo>
                <a:lnTo>
                  <a:pt x="3724086" y="0"/>
                </a:lnTo>
                <a:lnTo>
                  <a:pt x="3402583" y="188"/>
                </a:lnTo>
                <a:lnTo>
                  <a:pt x="3076943" y="5090"/>
                </a:lnTo>
                <a:lnTo>
                  <a:pt x="2747408" y="14947"/>
                </a:lnTo>
                <a:lnTo>
                  <a:pt x="2414220" y="30000"/>
                </a:lnTo>
                <a:lnTo>
                  <a:pt x="2077621" y="50491"/>
                </a:lnTo>
                <a:lnTo>
                  <a:pt x="1737856" y="76662"/>
                </a:lnTo>
                <a:lnTo>
                  <a:pt x="1395165" y="108755"/>
                </a:lnTo>
                <a:lnTo>
                  <a:pt x="1049791" y="147011"/>
                </a:lnTo>
                <a:lnTo>
                  <a:pt x="701977" y="191673"/>
                </a:lnTo>
                <a:lnTo>
                  <a:pt x="351966" y="242981"/>
                </a:lnTo>
                <a:lnTo>
                  <a:pt x="0" y="301178"/>
                </a:lnTo>
              </a:path>
            </a:pathLst>
          </a:custGeom>
          <a:ln w="6350">
            <a:solidFill>
              <a:srgbClr val="F0BB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5800" y="6233128"/>
            <a:ext cx="6391402" cy="293401"/>
          </a:xfrm>
          <a:custGeom>
            <a:avLst/>
            <a:gdLst/>
            <a:ahLst/>
            <a:cxnLst/>
            <a:rect l="l" t="t" r="r" b="b"/>
            <a:pathLst>
              <a:path w="6391402" h="293401">
                <a:moveTo>
                  <a:pt x="0" y="293401"/>
                </a:moveTo>
                <a:lnTo>
                  <a:pt x="351966" y="235743"/>
                </a:lnTo>
                <a:lnTo>
                  <a:pt x="701977" y="185054"/>
                </a:lnTo>
                <a:lnTo>
                  <a:pt x="1049791" y="141079"/>
                </a:lnTo>
                <a:lnTo>
                  <a:pt x="1395165" y="103567"/>
                </a:lnTo>
                <a:lnTo>
                  <a:pt x="1737856" y="72262"/>
                </a:lnTo>
                <a:lnTo>
                  <a:pt x="2077621" y="46913"/>
                </a:lnTo>
                <a:lnTo>
                  <a:pt x="2414220" y="27266"/>
                </a:lnTo>
                <a:lnTo>
                  <a:pt x="2747408" y="13067"/>
                </a:lnTo>
                <a:lnTo>
                  <a:pt x="3076943" y="4062"/>
                </a:lnTo>
                <a:lnTo>
                  <a:pt x="3402583" y="0"/>
                </a:lnTo>
                <a:lnTo>
                  <a:pt x="3724086" y="625"/>
                </a:lnTo>
                <a:lnTo>
                  <a:pt x="4041209" y="5685"/>
                </a:lnTo>
                <a:lnTo>
                  <a:pt x="4353708" y="14927"/>
                </a:lnTo>
                <a:lnTo>
                  <a:pt x="4661343" y="28097"/>
                </a:lnTo>
                <a:lnTo>
                  <a:pt x="4963870" y="44942"/>
                </a:lnTo>
                <a:lnTo>
                  <a:pt x="5261047" y="65208"/>
                </a:lnTo>
                <a:lnTo>
                  <a:pt x="5552631" y="88642"/>
                </a:lnTo>
                <a:lnTo>
                  <a:pt x="5838379" y="114990"/>
                </a:lnTo>
                <a:lnTo>
                  <a:pt x="6118051" y="144000"/>
                </a:lnTo>
                <a:lnTo>
                  <a:pt x="6391402" y="175418"/>
                </a:lnTo>
              </a:path>
            </a:pathLst>
          </a:custGeom>
          <a:ln w="635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5800" y="6354261"/>
            <a:ext cx="6391402" cy="299903"/>
          </a:xfrm>
          <a:custGeom>
            <a:avLst/>
            <a:gdLst/>
            <a:ahLst/>
            <a:cxnLst/>
            <a:rect l="l" t="t" r="r" b="b"/>
            <a:pathLst>
              <a:path w="6391402" h="299903">
                <a:moveTo>
                  <a:pt x="0" y="299903"/>
                </a:moveTo>
                <a:lnTo>
                  <a:pt x="351966" y="241728"/>
                </a:lnTo>
                <a:lnTo>
                  <a:pt x="701977" y="190483"/>
                </a:lnTo>
                <a:lnTo>
                  <a:pt x="1049791" y="145918"/>
                </a:lnTo>
                <a:lnTo>
                  <a:pt x="1395165" y="107783"/>
                </a:lnTo>
                <a:lnTo>
                  <a:pt x="1737856" y="75831"/>
                </a:lnTo>
                <a:lnTo>
                  <a:pt x="2077621" y="49812"/>
                </a:lnTo>
                <a:lnTo>
                  <a:pt x="2414220" y="29477"/>
                </a:lnTo>
                <a:lnTo>
                  <a:pt x="2747408" y="14578"/>
                </a:lnTo>
                <a:lnTo>
                  <a:pt x="3076943" y="4864"/>
                </a:lnTo>
                <a:lnTo>
                  <a:pt x="3402583" y="88"/>
                </a:lnTo>
                <a:lnTo>
                  <a:pt x="3724086" y="0"/>
                </a:lnTo>
                <a:lnTo>
                  <a:pt x="4041209" y="4351"/>
                </a:lnTo>
                <a:lnTo>
                  <a:pt x="4353708" y="12892"/>
                </a:lnTo>
                <a:lnTo>
                  <a:pt x="4661343" y="25374"/>
                </a:lnTo>
                <a:lnTo>
                  <a:pt x="4963870" y="41549"/>
                </a:lnTo>
                <a:lnTo>
                  <a:pt x="5261047" y="61167"/>
                </a:lnTo>
                <a:lnTo>
                  <a:pt x="5552631" y="83980"/>
                </a:lnTo>
                <a:lnTo>
                  <a:pt x="5838379" y="109737"/>
                </a:lnTo>
                <a:lnTo>
                  <a:pt x="6118051" y="138192"/>
                </a:lnTo>
                <a:lnTo>
                  <a:pt x="6391402" y="169093"/>
                </a:lnTo>
              </a:path>
            </a:pathLst>
          </a:custGeom>
          <a:ln w="6350">
            <a:solidFill>
              <a:srgbClr val="F0BB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5800" y="2800350"/>
            <a:ext cx="6400800" cy="4457700"/>
          </a:xfrm>
          <a:custGeom>
            <a:avLst/>
            <a:gdLst/>
            <a:ahLst/>
            <a:cxnLst/>
            <a:rect l="l" t="t" r="r" b="b"/>
            <a:pathLst>
              <a:path w="6400800" h="4457700">
                <a:moveTo>
                  <a:pt x="0" y="4457700"/>
                </a:moveTo>
                <a:lnTo>
                  <a:pt x="6400800" y="4457700"/>
                </a:lnTo>
                <a:lnTo>
                  <a:pt x="6400800" y="0"/>
                </a:lnTo>
                <a:lnTo>
                  <a:pt x="0" y="0"/>
                </a:lnTo>
                <a:lnTo>
                  <a:pt x="0" y="4457700"/>
                </a:lnTo>
                <a:close/>
              </a:path>
            </a:pathLst>
          </a:custGeom>
          <a:ln w="25400">
            <a:solidFill>
              <a:srgbClr val="353B6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7890" y="2825750"/>
            <a:ext cx="4147540" cy="4457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50263"/>
            <a:ext cx="1454735" cy="831138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3679824" y="6415026"/>
            <a:ext cx="125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3B529E"/>
                </a:solidFill>
              </a:rPr>
              <a:t>3945 Forbes Ave. #466</a:t>
            </a:r>
          </a:p>
          <a:p>
            <a:r>
              <a:rPr lang="en-US" sz="800" dirty="0">
                <a:solidFill>
                  <a:srgbClr val="3B529E"/>
                </a:solidFill>
              </a:rPr>
              <a:t>Pittsburgh, PA 15213</a:t>
            </a:r>
          </a:p>
          <a:p>
            <a:r>
              <a:rPr lang="en-US" sz="800" dirty="0">
                <a:solidFill>
                  <a:srgbClr val="3B529E"/>
                </a:solidFill>
              </a:rPr>
              <a:t>Tel. 1.412.345.8108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683749" y="6826667"/>
            <a:ext cx="1178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353B6D"/>
                </a:solidFill>
              </a:rPr>
              <a:t>Experts@LegacyHP.net</a:t>
            </a:r>
          </a:p>
          <a:p>
            <a:r>
              <a:rPr lang="en-US" sz="800" dirty="0">
                <a:solidFill>
                  <a:srgbClr val="353B6D"/>
                </a:solidFill>
              </a:rPr>
              <a:t>www.LegacyHP.net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51065" y="2777000"/>
            <a:ext cx="224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7991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Executive Assessment</a:t>
            </a:r>
          </a:p>
          <a:p>
            <a:pPr algn="ctr"/>
            <a:r>
              <a:rPr lang="en-US" sz="1100" b="1" dirty="0">
                <a:solidFill>
                  <a:srgbClr val="F7991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Continuity Plan</a:t>
            </a:r>
          </a:p>
          <a:p>
            <a:pPr algn="ctr"/>
            <a:r>
              <a:rPr lang="en-US" sz="700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 the face of uncertainty, preserve and protect the value of your business.</a:t>
            </a:r>
            <a:endParaRPr lang="en-US" sz="700" b="1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3611234"/>
            <a:ext cx="2606255" cy="769441"/>
          </a:xfrm>
          <a:prstGeom prst="rect">
            <a:avLst/>
          </a:prstGeom>
          <a:solidFill>
            <a:schemeClr val="bg1">
              <a:alpha val="8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7991B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Suddenly</a:t>
            </a:r>
            <a:r>
              <a:rPr lang="en-US" sz="11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sz="1100" b="1" dirty="0">
                <a:solidFill>
                  <a:srgbClr val="353B6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you’re not there for them anymore… </a:t>
            </a:r>
            <a:r>
              <a:rPr lang="en-US" sz="1100" b="1" i="1" dirty="0">
                <a:solidFill>
                  <a:srgbClr val="353B6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walk me through their next 24 Hours…</a:t>
            </a:r>
          </a:p>
          <a:p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851384" y="3379791"/>
            <a:ext cx="221498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99A3D4"/>
                </a:solidFill>
              </a:rPr>
              <a:t>CONTINUITY OF BUSINESS OWNERSHIP</a:t>
            </a:r>
          </a:p>
          <a:p>
            <a:pPr algn="just"/>
            <a:r>
              <a:rPr lang="en-US" sz="700" dirty="0">
                <a:solidFill>
                  <a:schemeClr val="bg1"/>
                </a:solidFill>
              </a:rPr>
              <a:t>What do you want to happen to your business? Who will buy it? How will he/she fund it? How long will this take? How will your family remain financially stable in the interim?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38975" y="5580743"/>
            <a:ext cx="22149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99A3D4"/>
                </a:solidFill>
              </a:rPr>
              <a:t>LOSS OF FINANCIAL RESOURCES</a:t>
            </a:r>
          </a:p>
          <a:p>
            <a:pPr algn="just"/>
            <a:r>
              <a:rPr lang="en-US" sz="700" dirty="0">
                <a:solidFill>
                  <a:schemeClr val="bg1"/>
                </a:solidFill>
              </a:rPr>
              <a:t>You guaranteed the bank financing, bonding, leasing, capitalization</a:t>
            </a:r>
            <a:r>
              <a:rPr lang="en-US" sz="700" dirty="0" smtClean="0">
                <a:solidFill>
                  <a:schemeClr val="bg1"/>
                </a:solidFill>
              </a:rPr>
              <a:t>…</a:t>
            </a:r>
            <a:r>
              <a:rPr lang="en-US" sz="700" dirty="0" smtClean="0">
                <a:solidFill>
                  <a:schemeClr val="bg1"/>
                </a:solidFill>
              </a:rPr>
              <a:t>How </a:t>
            </a:r>
            <a:r>
              <a:rPr lang="en-US" sz="700" dirty="0">
                <a:solidFill>
                  <a:schemeClr val="bg1"/>
                </a:solidFill>
              </a:rPr>
              <a:t>does this happen when you're gone?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45430" y="5038351"/>
            <a:ext cx="22149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99A3D4"/>
                </a:solidFill>
              </a:rPr>
              <a:t>LOSS OF KEY EMPLOYEES AND CUSTOMERS</a:t>
            </a:r>
          </a:p>
          <a:p>
            <a:pPr algn="just"/>
            <a:r>
              <a:rPr lang="en-US" sz="700" dirty="0">
                <a:solidFill>
                  <a:schemeClr val="bg1"/>
                </a:solidFill>
              </a:rPr>
              <a:t>Your loss creates anxiety and uncertainty. Employees focus on their families. Why will they stay?  Is it risky for them to stay? What happens if they leave?</a:t>
            </a: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38976" y="4572000"/>
            <a:ext cx="221498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99A3D4"/>
                </a:solidFill>
              </a:rPr>
              <a:t>LOSS OF KEY TALENT – YOU</a:t>
            </a:r>
          </a:p>
          <a:p>
            <a:pPr algn="just"/>
            <a:r>
              <a:rPr lang="en-US" sz="700" dirty="0">
                <a:solidFill>
                  <a:schemeClr val="bg1"/>
                </a:solidFill>
              </a:rPr>
              <a:t>How do you make money for the company: Sales, customers, operations? Who does this now?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5430" y="6542979"/>
            <a:ext cx="22405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7991B"/>
                </a:solidFill>
              </a:rPr>
              <a:t>Action Step: </a:t>
            </a:r>
            <a:r>
              <a:rPr lang="en-US" sz="900" dirty="0">
                <a:solidFill>
                  <a:schemeClr val="bg1"/>
                </a:solidFill>
              </a:rPr>
              <a:t>Complete our ‘Continuity Plan Essentials’ package without delay. </a:t>
            </a:r>
          </a:p>
          <a:p>
            <a:endParaRPr lang="en-US" sz="600" dirty="0"/>
          </a:p>
          <a:p>
            <a:r>
              <a:rPr lang="en-US" sz="900" dirty="0" smtClean="0">
                <a:solidFill>
                  <a:srgbClr val="F7991B"/>
                </a:solidFill>
              </a:rPr>
              <a:t>Simple. Fast. </a:t>
            </a:r>
            <a:r>
              <a:rPr lang="en-US" sz="900" smtClean="0">
                <a:solidFill>
                  <a:srgbClr val="F7991B"/>
                </a:solidFill>
              </a:rPr>
              <a:t>Inexpensive</a:t>
            </a:r>
            <a:r>
              <a:rPr lang="en-US" sz="900">
                <a:solidFill>
                  <a:srgbClr val="F7991B"/>
                </a:solidFill>
              </a:rPr>
              <a:t>.</a:t>
            </a:r>
            <a:endParaRPr lang="en-US" sz="900" dirty="0">
              <a:solidFill>
                <a:srgbClr val="F7991B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51066" y="3961489"/>
            <a:ext cx="22149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99A3D4"/>
                </a:solidFill>
              </a:rPr>
              <a:t>WHO MAKES DECISIONS?</a:t>
            </a:r>
          </a:p>
          <a:p>
            <a:pPr algn="just"/>
            <a:r>
              <a:rPr lang="en-US" sz="700" dirty="0">
                <a:solidFill>
                  <a:schemeClr val="bg1"/>
                </a:solidFill>
              </a:rPr>
              <a:t>The business has to keep running – Who calls the shots on financial matters, personnel, and operations? What </a:t>
            </a:r>
            <a:r>
              <a:rPr lang="en-US" sz="700" dirty="0" smtClean="0">
                <a:solidFill>
                  <a:schemeClr val="bg1"/>
                </a:solidFill>
              </a:rPr>
              <a:t>role will your spouse fill?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7307" y="6988986"/>
            <a:ext cx="30657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>
                <a:solidFill>
                  <a:srgbClr val="353B6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Our Axiom: </a:t>
            </a:r>
            <a:r>
              <a:rPr lang="en-US" sz="800" b="1" dirty="0">
                <a:solidFill>
                  <a:srgbClr val="353B6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Stay in </a:t>
            </a:r>
            <a:r>
              <a:rPr lang="en-US" sz="800" b="1" dirty="0">
                <a:solidFill>
                  <a:srgbClr val="3B529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Control</a:t>
            </a:r>
            <a:r>
              <a:rPr lang="en-US" sz="800" b="1" dirty="0">
                <a:solidFill>
                  <a:srgbClr val="353B6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Maximize </a:t>
            </a:r>
            <a:r>
              <a:rPr lang="en-US" sz="800" b="1" dirty="0">
                <a:solidFill>
                  <a:srgbClr val="3B529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Value</a:t>
            </a:r>
            <a:r>
              <a:rPr lang="en-US" sz="800" b="1" dirty="0">
                <a:solidFill>
                  <a:srgbClr val="353B6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Reduce </a:t>
            </a:r>
            <a:r>
              <a:rPr lang="en-US" sz="800" b="1" dirty="0">
                <a:solidFill>
                  <a:srgbClr val="3B529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Risk</a:t>
            </a:r>
          </a:p>
        </p:txBody>
      </p:sp>
    </p:spTree>
    <p:extLst>
      <p:ext uri="{BB962C8B-B14F-4D97-AF65-F5344CB8AC3E}">
        <p14:creationId xmlns:p14="http://schemas.microsoft.com/office/powerpoint/2010/main" val="46310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</TotalTime>
  <Words>247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malloy</dc:creator>
  <cp:lastModifiedBy>Taylor Clayton</cp:lastModifiedBy>
  <cp:revision>27</cp:revision>
  <dcterms:modified xsi:type="dcterms:W3CDTF">2016-09-28T20:34:49Z</dcterms:modified>
</cp:coreProperties>
</file>